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9" r:id="rId5"/>
    <p:sldId id="259" r:id="rId6"/>
    <p:sldId id="261" r:id="rId7"/>
    <p:sldId id="267" r:id="rId8"/>
    <p:sldId id="268" r:id="rId9"/>
    <p:sldId id="265" r:id="rId10"/>
    <p:sldId id="262" r:id="rId11"/>
    <p:sldId id="263" r:id="rId12"/>
    <p:sldId id="270" r:id="rId13"/>
    <p:sldId id="272" r:id="rId14"/>
    <p:sldId id="271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E72027"/>
    <a:srgbClr val="D23A3A"/>
    <a:srgbClr val="D85734"/>
    <a:srgbClr val="E654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00" autoAdjust="0"/>
    <p:restoredTop sz="94660"/>
  </p:normalViewPr>
  <p:slideViewPr>
    <p:cSldViewPr>
      <p:cViewPr>
        <p:scale>
          <a:sx n="110" d="100"/>
          <a:sy n="110" d="100"/>
        </p:scale>
        <p:origin x="-216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6C52-AAFD-452A-BAE9-27AAF60CB60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20C7F-21CB-4384-805B-4A3A7D970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http://www.rielt-sk.ru/" TargetMode="Externa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659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SK layou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12" name="Рисунок 11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18" name="Рисунок 17" descr="7.png"/>
          <p:cNvPicPr>
            <a:picLocks noChangeAspect="1"/>
          </p:cNvPicPr>
          <p:nvPr/>
        </p:nvPicPr>
        <p:blipFill>
          <a:blip r:embed="rId4" cstate="print"/>
          <a:srcRect r="18881"/>
          <a:stretch>
            <a:fillRect/>
          </a:stretch>
        </p:blipFill>
        <p:spPr>
          <a:xfrm>
            <a:off x="571472" y="1214422"/>
            <a:ext cx="4066258" cy="5876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0034" y="5929330"/>
            <a:ext cx="48233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Возможны </a:t>
            </a:r>
            <a:r>
              <a:rPr lang="ru-RU" sz="1600" dirty="0" smtClean="0">
                <a:solidFill>
                  <a:srgbClr val="FF0000"/>
                </a:solidFill>
              </a:rPr>
              <a:t>изменения в планировке </a:t>
            </a:r>
            <a:r>
              <a:rPr lang="ru-RU" sz="1600" dirty="0" smtClean="0"/>
              <a:t>под ваш запрос.</a:t>
            </a:r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9552" y="2204864"/>
            <a:ext cx="562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bg1">
                    <a:lumMod val="65000"/>
                  </a:schemeClr>
                </a:solidFill>
              </a:rPr>
              <a:t>(Темным цветом на плане выделены проданные помещения)</a:t>
            </a:r>
            <a:endParaRPr lang="ru-RU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4" cstate="print"/>
          <a:srcRect l="78320" r="18881" b="41756"/>
          <a:stretch>
            <a:fillRect/>
          </a:stretch>
        </p:blipFill>
        <p:spPr>
          <a:xfrm>
            <a:off x="4647768" y="1214523"/>
            <a:ext cx="140256" cy="342269"/>
          </a:xfrm>
          <a:prstGeom prst="rect">
            <a:avLst/>
          </a:prstGeom>
        </p:spPr>
      </p:pic>
      <p:pic>
        <p:nvPicPr>
          <p:cNvPr id="11" name="Рисунок 10" descr="1этаж план  22 магаз ПОСЛ. ВАРИАНТ ма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068960"/>
            <a:ext cx="8751474" cy="135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SK layou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11" name="Рисунок 10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15" name="Рисунок 14" descr="8.png"/>
          <p:cNvPicPr>
            <a:picLocks noChangeAspect="1"/>
          </p:cNvPicPr>
          <p:nvPr/>
        </p:nvPicPr>
        <p:blipFill>
          <a:blip r:embed="rId4" cstate="print"/>
          <a:srcRect r="18909"/>
          <a:stretch>
            <a:fillRect/>
          </a:stretch>
        </p:blipFill>
        <p:spPr>
          <a:xfrm>
            <a:off x="539552" y="1214422"/>
            <a:ext cx="4112912" cy="584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472" y="5949280"/>
            <a:ext cx="48233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Возможны </a:t>
            </a:r>
            <a:r>
              <a:rPr lang="ru-RU" sz="1600" dirty="0" smtClean="0">
                <a:solidFill>
                  <a:srgbClr val="FF0000"/>
                </a:solidFill>
              </a:rPr>
              <a:t>изменения в планировке </a:t>
            </a:r>
            <a:r>
              <a:rPr lang="ru-RU" sz="1600" dirty="0" smtClean="0"/>
              <a:t>под ваш запрос.</a:t>
            </a:r>
          </a:p>
          <a:p>
            <a:endParaRPr lang="ru-RU" dirty="0" smtClean="0"/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/>
          <a:srcRect l="78320" r="18881" b="41756"/>
          <a:stretch>
            <a:fillRect/>
          </a:stretch>
        </p:blipFill>
        <p:spPr>
          <a:xfrm>
            <a:off x="4644008" y="1214523"/>
            <a:ext cx="140256" cy="342269"/>
          </a:xfrm>
          <a:prstGeom prst="rect">
            <a:avLst/>
          </a:prstGeom>
        </p:spPr>
      </p:pic>
      <p:pic>
        <p:nvPicPr>
          <p:cNvPr id="10" name="Рисунок 9" descr="ТОК 2эта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32" y="2972180"/>
            <a:ext cx="8748464" cy="146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7_без луны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2976"/>
            <a:ext cx="9144000" cy="5145024"/>
          </a:xfrm>
          <a:prstGeom prst="rect">
            <a:avLst/>
          </a:prstGeom>
        </p:spPr>
      </p:pic>
      <p:pic>
        <p:nvPicPr>
          <p:cNvPr id="4" name="Рисунок 3" descr="RSK layout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5" name="Рисунок 4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18274" y="1142984"/>
            <a:ext cx="6411180" cy="2000264"/>
            <a:chOff x="518274" y="1142984"/>
            <a:chExt cx="6411180" cy="20002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348" y="1643050"/>
              <a:ext cx="6215106" cy="150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1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274" y="1142984"/>
              <a:ext cx="6357982" cy="1921162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5340107" y="3569549"/>
            <a:ext cx="3422558" cy="8675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Возможно приобретение </a:t>
            </a:r>
          </a:p>
          <a:p>
            <a:r>
              <a:rPr lang="ru-RU" sz="1600" b="1" dirty="0" smtClean="0"/>
              <a:t>в лизинг и ипотеку</a:t>
            </a:r>
          </a:p>
          <a:p>
            <a:r>
              <a:rPr lang="ru-RU" sz="1600" dirty="0" smtClean="0"/>
              <a:t>прямо в офисе АН «РиэлтСтройком»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SK layou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5" name="Рисунок 4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488" y="5735419"/>
            <a:ext cx="4291584" cy="249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488" y="5955353"/>
            <a:ext cx="3157728" cy="292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488" y="6251024"/>
            <a:ext cx="4291584" cy="274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0585" y="1218556"/>
            <a:ext cx="7745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Предлагаем Вам приобрести </a:t>
            </a:r>
            <a:r>
              <a:rPr lang="ru-RU" dirty="0" smtClean="0">
                <a:solidFill>
                  <a:srgbClr val="FF0000"/>
                </a:solidFill>
              </a:rPr>
              <a:t>коммерческий блок,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который объединит </a:t>
            </a:r>
            <a:r>
              <a:rPr lang="ru-RU" dirty="0" smtClean="0">
                <a:solidFill>
                  <a:srgbClr val="FF0000"/>
                </a:solidFill>
              </a:rPr>
              <a:t>помещения на 1-ом и 2-ом этажах </a:t>
            </a:r>
            <a:r>
              <a:rPr lang="ru-RU" dirty="0" smtClean="0"/>
              <a:t>торгового комплекса.</a:t>
            </a:r>
            <a:endParaRPr lang="ru-RU" dirty="0"/>
          </a:p>
        </p:txBody>
      </p:sp>
      <p:pic>
        <p:nvPicPr>
          <p:cNvPr id="9" name="Рисунок 8" descr="1 и 2 этажи бло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2000240"/>
            <a:ext cx="8215338" cy="3210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SK layou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5" name="Рисунок 4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7" name="Рисунок 6" descr="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643050"/>
            <a:ext cx="3858776" cy="499873"/>
          </a:xfrm>
          <a:prstGeom prst="rect">
            <a:avLst/>
          </a:prstGeom>
        </p:spPr>
      </p:pic>
      <p:pic>
        <p:nvPicPr>
          <p:cNvPr id="8" name="Рисунок 7" descr="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685533"/>
            <a:ext cx="999746" cy="5172467"/>
          </a:xfrm>
          <a:prstGeom prst="rect">
            <a:avLst/>
          </a:prstGeom>
        </p:spPr>
      </p:pic>
      <p:pic>
        <p:nvPicPr>
          <p:cNvPr id="9" name="Рисунок 8" descr="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2357430"/>
            <a:ext cx="4824994" cy="542545"/>
          </a:xfrm>
          <a:prstGeom prst="rect">
            <a:avLst/>
          </a:prstGeom>
        </p:spPr>
      </p:pic>
      <p:pic>
        <p:nvPicPr>
          <p:cNvPr id="10" name="Рисунок 9" descr="3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3071810"/>
            <a:ext cx="5151130" cy="499873"/>
          </a:xfrm>
          <a:prstGeom prst="rect">
            <a:avLst/>
          </a:prstGeom>
        </p:spPr>
      </p:pic>
      <p:pic>
        <p:nvPicPr>
          <p:cNvPr id="11" name="Рисунок 10" descr="3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3929066"/>
            <a:ext cx="2136652" cy="2307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SK layou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9" name="Рисунок 8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2060848"/>
            <a:ext cx="75009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Агентство недвижимости «РиэлтСтройком» в первую очередь известно в Челябинске как крупнейший продавец нового жилья. И это вполне заслужено: ведь за те 16 лет, что мы существуем на рынке, нами было продано более 19 000 квартир (а это ни много ни мало почти 100 000 </a:t>
            </a:r>
            <a:r>
              <a:rPr lang="ru-RU" sz="1400" dirty="0" err="1" smtClean="0"/>
              <a:t>челябинцев</a:t>
            </a:r>
            <a:r>
              <a:rPr lang="ru-RU" sz="1400" dirty="0" smtClean="0"/>
              <a:t>, начавших новую жизнь в своей собственной квартире).</a:t>
            </a:r>
            <a:r>
              <a:rPr lang="ru-RU" sz="1400" i="1" dirty="0" smtClean="0"/>
              <a:t>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А такие проекты, как жилые комплексы «Тополиная Аллея», «Кировский» и конечно же, первый лесной микрорайон «Залесье», стали настоящими бестселлерами и по праву заслужили всенародную любовь.</a:t>
            </a:r>
          </a:p>
          <a:p>
            <a:endParaRPr lang="ru-RU" sz="1400" dirty="0"/>
          </a:p>
          <a:p>
            <a:r>
              <a:rPr lang="ru-RU" sz="1400" dirty="0" smtClean="0"/>
              <a:t>Будьте уверены, с АН «РиэлтСтройком» вы получите лучший результат, потому что:</a:t>
            </a:r>
            <a:br>
              <a:rPr lang="ru-RU" sz="1400" dirty="0" smtClean="0"/>
            </a:br>
            <a:r>
              <a:rPr lang="ru-RU" sz="1400" dirty="0" smtClean="0"/>
              <a:t>- Мы сотрудничаем только с надежными застройщиками!</a:t>
            </a:r>
            <a:br>
              <a:rPr lang="ru-RU" sz="1400" dirty="0" smtClean="0"/>
            </a:br>
            <a:r>
              <a:rPr lang="ru-RU" sz="1400" dirty="0" smtClean="0"/>
              <a:t>- Оформление документов берем на себя!</a:t>
            </a:r>
            <a:br>
              <a:rPr lang="ru-RU" sz="1400" dirty="0" smtClean="0"/>
            </a:br>
            <a:r>
              <a:rPr lang="ru-RU" sz="1400" dirty="0" smtClean="0"/>
              <a:t>- Помогаем оформить ипотеку или приобрести недвижимость в лизинг прямо в офисе!</a:t>
            </a:r>
            <a:endParaRPr lang="ru-RU" sz="1400" dirty="0"/>
          </a:p>
        </p:txBody>
      </p:sp>
      <p:pic>
        <p:nvPicPr>
          <p:cNvPr id="12" name="Рисунок 11" descr="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052736"/>
            <a:ext cx="7363983" cy="792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5429264"/>
            <a:ext cx="31357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+mj-lt"/>
                <a:cs typeface="Gotham Pro" pitchFamily="50" charset="0"/>
              </a:rPr>
              <a:t>По всем вопросам приобретения коммерческой </a:t>
            </a:r>
          </a:p>
          <a:p>
            <a:r>
              <a:rPr lang="ru-RU" sz="1100" dirty="0" smtClean="0">
                <a:latin typeface="+mj-lt"/>
                <a:cs typeface="Gotham Pro" pitchFamily="50" charset="0"/>
              </a:rPr>
              <a:t>недвижимости в ЖК «Манхэттен» обращайтесь </a:t>
            </a:r>
          </a:p>
          <a:p>
            <a:r>
              <a:rPr lang="ru-RU" sz="1100" b="1" dirty="0" smtClean="0"/>
              <a:t>+7 (351) 204-40-40</a:t>
            </a:r>
            <a:endParaRPr lang="ru-RU" sz="1100" b="1" dirty="0">
              <a:latin typeface="+mj-lt"/>
              <a:cs typeface="Gotham Pro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5429264"/>
            <a:ext cx="1815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Офисы продаж:</a:t>
            </a:r>
          </a:p>
          <a:p>
            <a:r>
              <a:rPr lang="ru-RU" sz="1200" dirty="0" err="1" smtClean="0"/>
              <a:t>Каслинская</a:t>
            </a:r>
            <a:r>
              <a:rPr lang="ru-RU" sz="1200" dirty="0" smtClean="0"/>
              <a:t>, 5</a:t>
            </a:r>
          </a:p>
          <a:p>
            <a:r>
              <a:rPr lang="ru-RU" sz="1200" dirty="0" smtClean="0"/>
              <a:t>Братьев Кашириных, 152</a:t>
            </a:r>
            <a:br>
              <a:rPr lang="ru-RU" sz="1200" dirty="0" smtClean="0"/>
            </a:br>
            <a:r>
              <a:rPr lang="ru-RU" sz="1200" dirty="0" smtClean="0"/>
              <a:t>тел. +7 (351) 731-9999</a:t>
            </a:r>
            <a:br>
              <a:rPr lang="ru-RU" sz="1200" dirty="0" smtClean="0"/>
            </a:br>
            <a:r>
              <a:rPr lang="ru-RU" sz="1200" dirty="0" err="1" smtClean="0">
                <a:hlinkClick r:id="rId5"/>
              </a:rPr>
              <a:t>www.rielt-sk.ru</a:t>
            </a:r>
            <a:endParaRPr lang="ru-RU" sz="1200" dirty="0"/>
          </a:p>
        </p:txBody>
      </p:sp>
      <p:pic>
        <p:nvPicPr>
          <p:cNvPr id="10" name="Рисунок 9" descr="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5091855"/>
            <a:ext cx="1071570" cy="236252"/>
          </a:xfrm>
          <a:prstGeom prst="rect">
            <a:avLst/>
          </a:prstGeom>
        </p:spPr>
      </p:pic>
      <p:pic>
        <p:nvPicPr>
          <p:cNvPr id="11" name="Рисунок 10" descr="4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5072074"/>
            <a:ext cx="587661" cy="1785926"/>
          </a:xfrm>
          <a:prstGeom prst="rect">
            <a:avLst/>
          </a:prstGeom>
        </p:spPr>
      </p:pic>
      <p:pic>
        <p:nvPicPr>
          <p:cNvPr id="13" name="Рисунок 12" descr="4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5072074"/>
            <a:ext cx="815718" cy="2534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6907" y="6367983"/>
            <a:ext cx="119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skyclass.ru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SK layou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4500570"/>
            <a:ext cx="5286412" cy="1785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11" name="Рисунок 10" descr="04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49496"/>
            <a:ext cx="9144000" cy="2508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1643050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ru-RU" sz="2000" dirty="0" smtClean="0"/>
              <a:t>и Манхэттен будет ассоциироваться с успешной жизнью, с дорогими автомобилями и дорогим парфюмом, с богатыми людьми, живущими там совсем другой, лучшей жизнью…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924944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Район, где расположен ЖК «Манхэттен», обещает стать одним из самых быстро развивающихся и современных в городе.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42910" y="1643050"/>
            <a:ext cx="2752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Пройдет всего 2-3 года,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2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SK layou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6" name="Рисунок 5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8" name="Рисунок 7" descr="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701242"/>
            <a:ext cx="9143998" cy="5144344"/>
          </a:xfrm>
          <a:prstGeom prst="rect">
            <a:avLst/>
          </a:prstGeom>
        </p:spPr>
      </p:pic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214422"/>
            <a:ext cx="5715040" cy="358058"/>
          </a:xfrm>
          <a:prstGeom prst="rect">
            <a:avLst/>
          </a:prstGeom>
        </p:spPr>
      </p:pic>
      <p:pic>
        <p:nvPicPr>
          <p:cNvPr id="9" name="Рисунок 8" descr="l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571876"/>
            <a:ext cx="1075946" cy="423673"/>
          </a:xfrm>
          <a:prstGeom prst="rect">
            <a:avLst/>
          </a:prstGeom>
        </p:spPr>
      </p:pic>
      <p:pic>
        <p:nvPicPr>
          <p:cNvPr id="10" name="Рисунок 9" descr="l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5786454"/>
            <a:ext cx="1304547" cy="423673"/>
          </a:xfrm>
          <a:prstGeom prst="rect">
            <a:avLst/>
          </a:prstGeom>
        </p:spPr>
      </p:pic>
      <p:pic>
        <p:nvPicPr>
          <p:cNvPr id="11" name="Рисунок 10" descr="l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5643578"/>
            <a:ext cx="1216154" cy="423673"/>
          </a:xfrm>
          <a:prstGeom prst="rect">
            <a:avLst/>
          </a:prstGeom>
        </p:spPr>
      </p:pic>
      <p:pic>
        <p:nvPicPr>
          <p:cNvPr id="12" name="Рисунок 11" descr="l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6286520"/>
            <a:ext cx="1441707" cy="344425"/>
          </a:xfrm>
          <a:prstGeom prst="rect">
            <a:avLst/>
          </a:prstGeom>
        </p:spPr>
      </p:pic>
      <p:pic>
        <p:nvPicPr>
          <p:cNvPr id="13" name="Рисунок 12" descr="l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43900" y="5857892"/>
            <a:ext cx="899162" cy="353569"/>
          </a:xfrm>
          <a:prstGeom prst="rect">
            <a:avLst/>
          </a:prstGeom>
        </p:spPr>
      </p:pic>
      <p:pic>
        <p:nvPicPr>
          <p:cNvPr id="14" name="Рисунок 13" descr="l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43306" y="3500438"/>
            <a:ext cx="384049" cy="868682"/>
          </a:xfrm>
          <a:prstGeom prst="rect">
            <a:avLst/>
          </a:prstGeom>
        </p:spPr>
      </p:pic>
      <p:pic>
        <p:nvPicPr>
          <p:cNvPr id="15" name="Рисунок 14" descr="l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43834" y="4143380"/>
            <a:ext cx="1075946" cy="423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SK layou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5" name="Рисунок 4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6" name="Рисунок 5" descr="родник (2).jpg"/>
          <p:cNvPicPr>
            <a:picLocks noChangeAspect="1"/>
          </p:cNvPicPr>
          <p:nvPr/>
        </p:nvPicPr>
        <p:blipFill>
          <a:blip r:embed="rId4" cstate="print"/>
          <a:srcRect t="15174"/>
          <a:stretch>
            <a:fillRect/>
          </a:stretch>
        </p:blipFill>
        <p:spPr>
          <a:xfrm>
            <a:off x="0" y="4016577"/>
            <a:ext cx="5359531" cy="2841423"/>
          </a:xfrm>
          <a:prstGeom prst="rect">
            <a:avLst/>
          </a:prstGeom>
        </p:spPr>
      </p:pic>
      <p:pic>
        <p:nvPicPr>
          <p:cNvPr id="7" name="Рисунок 6" descr="ул труда_будет фитнес-центр.jpg"/>
          <p:cNvPicPr>
            <a:picLocks noChangeAspect="1"/>
          </p:cNvPicPr>
          <p:nvPr/>
        </p:nvPicPr>
        <p:blipFill>
          <a:blip r:embed="rId5" cstate="print"/>
          <a:srcRect t="11251" b="4534"/>
          <a:stretch>
            <a:fillRect/>
          </a:stretch>
        </p:blipFill>
        <p:spPr>
          <a:xfrm>
            <a:off x="0" y="1191956"/>
            <a:ext cx="5357818" cy="2820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2132" y="1071546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Уже сегодня ул. Труда – это одна из самых широких и загруженных транспортных магистралей, по 8-ми полосам которой ежедневно </a:t>
            </a:r>
            <a:r>
              <a:rPr lang="ru-RU" sz="1400" dirty="0" smtClean="0">
                <a:solidFill>
                  <a:srgbClr val="FF0000"/>
                </a:solidFill>
              </a:rPr>
              <a:t>курсирует 50 тыс. автомобилей.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0112" y="2380147"/>
            <a:ext cx="30893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 ул</a:t>
            </a:r>
            <a:r>
              <a:rPr lang="ru-RU" sz="1400" dirty="0"/>
              <a:t>. Энгельса и до </a:t>
            </a:r>
            <a:r>
              <a:rPr lang="ru-RU" sz="1400" dirty="0">
                <a:solidFill>
                  <a:srgbClr val="FF0000"/>
                </a:solidFill>
              </a:rPr>
              <a:t>ТРК «Родник</a:t>
            </a:r>
            <a:r>
              <a:rPr lang="ru-RU" sz="1400" dirty="0" smtClean="0">
                <a:solidFill>
                  <a:srgbClr val="FF0000"/>
                </a:solidFill>
              </a:rPr>
              <a:t>»</a:t>
            </a:r>
            <a:r>
              <a:rPr lang="ru-RU" sz="1400" dirty="0"/>
              <a:t> </a:t>
            </a:r>
            <a:r>
              <a:rPr lang="ru-RU" sz="1400" dirty="0" smtClean="0"/>
              <a:t>расположились знаковые места, в которых день за днем появляются Ваши потенциальные клиенты:  </a:t>
            </a:r>
            <a:r>
              <a:rPr lang="ru-RU" sz="1400" dirty="0"/>
              <a:t>пятизвездочный отель </a:t>
            </a:r>
            <a:r>
              <a:rPr lang="ru-RU" sz="1400" dirty="0">
                <a:solidFill>
                  <a:srgbClr val="FF0000"/>
                </a:solidFill>
              </a:rPr>
              <a:t>«</a:t>
            </a:r>
            <a:r>
              <a:rPr lang="ru-RU" sz="1400" dirty="0" err="1">
                <a:solidFill>
                  <a:srgbClr val="FF0000"/>
                </a:solidFill>
              </a:rPr>
              <a:t>Radisson</a:t>
            </a:r>
            <a:r>
              <a:rPr lang="ru-RU" sz="1400" dirty="0">
                <a:solidFill>
                  <a:srgbClr val="FF0000"/>
                </a:solidFill>
              </a:rPr>
              <a:t>», </a:t>
            </a:r>
            <a:r>
              <a:rPr lang="ru-RU" sz="1400" dirty="0" smtClean="0"/>
              <a:t>ресторан </a:t>
            </a:r>
            <a:r>
              <a:rPr lang="ru-RU" sz="1400" dirty="0"/>
              <a:t>с настоящей немецкой пивоварней </a:t>
            </a:r>
            <a:r>
              <a:rPr lang="ru-RU" sz="1400" dirty="0">
                <a:solidFill>
                  <a:srgbClr val="FF0000"/>
                </a:solidFill>
              </a:rPr>
              <a:t>«</a:t>
            </a:r>
            <a:r>
              <a:rPr lang="ru-RU" sz="1400" dirty="0" err="1">
                <a:solidFill>
                  <a:srgbClr val="FF0000"/>
                </a:solidFill>
              </a:rPr>
              <a:t>Paulaner</a:t>
            </a:r>
            <a:r>
              <a:rPr lang="ru-RU" sz="1400" dirty="0" smtClean="0">
                <a:solidFill>
                  <a:srgbClr val="FF0000"/>
                </a:solidFill>
              </a:rPr>
              <a:t>», </a:t>
            </a:r>
            <a:r>
              <a:rPr lang="ru-RU" sz="1400" dirty="0" smtClean="0"/>
              <a:t>многочисленные торговые центры с бутиками и магазинами. В планах – открытие фитнес-центра </a:t>
            </a:r>
            <a:r>
              <a:rPr lang="ru-RU" sz="1400" dirty="0"/>
              <a:t>с мировым именем </a:t>
            </a:r>
            <a:r>
              <a:rPr lang="ru-RU" sz="1400" dirty="0" err="1">
                <a:solidFill>
                  <a:srgbClr val="FF0000"/>
                </a:solidFill>
              </a:rPr>
              <a:t>World</a:t>
            </a:r>
            <a:r>
              <a:rPr lang="ru-RU" sz="1400" dirty="0">
                <a:solidFill>
                  <a:srgbClr val="FF0000"/>
                </a:solidFill>
              </a:rPr>
              <a:t> G</a:t>
            </a:r>
            <a:r>
              <a:rPr lang="en-US" sz="1400" dirty="0">
                <a:solidFill>
                  <a:srgbClr val="FF0000"/>
                </a:solidFill>
              </a:rPr>
              <a:t>y</a:t>
            </a:r>
            <a:r>
              <a:rPr lang="ru-RU" sz="1400" dirty="0">
                <a:solidFill>
                  <a:srgbClr val="FF0000"/>
                </a:solidFill>
              </a:rPr>
              <a:t>m </a:t>
            </a:r>
            <a:r>
              <a:rPr lang="ru-RU" sz="1400" dirty="0"/>
              <a:t>, официальным лицом которого является Арнольд  </a:t>
            </a:r>
            <a:r>
              <a:rPr lang="ru-RU" sz="1400" dirty="0" err="1" smtClean="0"/>
              <a:t>Шварцнеггер</a:t>
            </a:r>
            <a:r>
              <a:rPr lang="ru-RU" sz="1200" dirty="0" smtClean="0"/>
              <a:t>. </a:t>
            </a:r>
            <a:r>
              <a:rPr lang="ru-RU" sz="1400" dirty="0" smtClean="0"/>
              <a:t>И это не полный перечень посещаемых мест в районе «Манхэттена» 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5764489"/>
            <a:ext cx="284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Именно здесь начнется новый Челябинск!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5" name="Рисунок 4" descr="RSK layout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18" name="Рисунок 17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34" name="Рисунок 33" descr="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1433" y="2020022"/>
            <a:ext cx="2202299" cy="2205496"/>
          </a:xfrm>
          <a:prstGeom prst="rect">
            <a:avLst/>
          </a:prstGeom>
        </p:spPr>
      </p:pic>
      <p:pic>
        <p:nvPicPr>
          <p:cNvPr id="35" name="Рисунок 34" descr="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6989" y="2054951"/>
            <a:ext cx="2214578" cy="2217275"/>
          </a:xfrm>
          <a:prstGeom prst="rect">
            <a:avLst/>
          </a:prstGeom>
        </p:spPr>
      </p:pic>
      <p:pic>
        <p:nvPicPr>
          <p:cNvPr id="36" name="Рисунок 35" descr="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4149080"/>
            <a:ext cx="2370268" cy="2370265"/>
          </a:xfrm>
          <a:prstGeom prst="rect">
            <a:avLst/>
          </a:prstGeom>
        </p:spPr>
      </p:pic>
      <p:pic>
        <p:nvPicPr>
          <p:cNvPr id="37" name="Рисунок 36" descr="1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725144"/>
            <a:ext cx="2000264" cy="1997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SK layou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24" name="Рисунок 23" descr="01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3000"/>
            <a:ext cx="9144000" cy="5145024"/>
          </a:xfrm>
          <a:prstGeom prst="rect">
            <a:avLst/>
          </a:prstGeom>
        </p:spPr>
      </p:pic>
      <p:pic>
        <p:nvPicPr>
          <p:cNvPr id="9" name="Рисунок 8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14" name="Рисунок 13" descr="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915564"/>
            <a:ext cx="2161508" cy="2161508"/>
          </a:xfrm>
          <a:prstGeom prst="rect">
            <a:avLst/>
          </a:prstGeom>
        </p:spPr>
      </p:pic>
      <p:pic>
        <p:nvPicPr>
          <p:cNvPr id="8" name="Рисунок 7" descr="3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6815" y="3930639"/>
            <a:ext cx="1241604" cy="85723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443171" y="4179958"/>
            <a:ext cx="2257657" cy="2267888"/>
            <a:chOff x="6033823" y="2017624"/>
            <a:chExt cx="2257657" cy="2267888"/>
          </a:xfrm>
        </p:grpSpPr>
        <p:sp>
          <p:nvSpPr>
            <p:cNvPr id="3" name="Овал 2"/>
            <p:cNvSpPr/>
            <p:nvPr/>
          </p:nvSpPr>
          <p:spPr>
            <a:xfrm>
              <a:off x="6033823" y="2017624"/>
              <a:ext cx="2257657" cy="2267888"/>
            </a:xfrm>
            <a:prstGeom prst="ellipse">
              <a:avLst/>
            </a:prstGeom>
            <a:solidFill>
              <a:srgbClr val="E7202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25312" y="2047127"/>
              <a:ext cx="18338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b="1" dirty="0" smtClean="0">
                  <a:solidFill>
                    <a:schemeClr val="bg1"/>
                  </a:solidFill>
                </a:rPr>
                <a:t>750</a:t>
              </a:r>
              <a:endParaRPr lang="ru-RU" sz="7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40161" y="3008625"/>
              <a:ext cx="2044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п</a:t>
              </a:r>
              <a:r>
                <a:rPr lang="ru-RU" b="1" dirty="0" smtClean="0">
                  <a:solidFill>
                    <a:schemeClr val="bg1"/>
                  </a:solidFill>
                </a:rPr>
                <a:t>арковочных мест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81948" y="3291977"/>
              <a:ext cx="18699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непосредственно для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коммерческих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помещений 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Рисунок 15" descr="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1432" y="1908192"/>
            <a:ext cx="2271766" cy="2271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4" name="Рисунок 3" descr="RSK layout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5" name="Рисунок 4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sp>
        <p:nvSpPr>
          <p:cNvPr id="12" name="Прямоугольный треугольник 11"/>
          <p:cNvSpPr/>
          <p:nvPr/>
        </p:nvSpPr>
        <p:spPr>
          <a:xfrm rot="10800000">
            <a:off x="500034" y="4214818"/>
            <a:ext cx="500062" cy="410892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492896"/>
            <a:ext cx="2525410" cy="2525410"/>
          </a:xfrm>
          <a:prstGeom prst="rect">
            <a:avLst/>
          </a:prstGeom>
        </p:spPr>
      </p:pic>
      <p:pic>
        <p:nvPicPr>
          <p:cNvPr id="15" name="Рисунок 14" descr="2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64" y="2420888"/>
            <a:ext cx="2552107" cy="2552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SK layou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pic>
        <p:nvPicPr>
          <p:cNvPr id="5" name="Рисунок 4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6" name="Рисунок 5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785926"/>
            <a:ext cx="4698196" cy="1371413"/>
          </a:xfrm>
          <a:prstGeom prst="rect">
            <a:avLst/>
          </a:prstGeom>
        </p:spPr>
      </p:pic>
      <p:pic>
        <p:nvPicPr>
          <p:cNvPr id="9" name="Рисунок 8" descr="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357562"/>
            <a:ext cx="6765637" cy="1014551"/>
          </a:xfrm>
          <a:prstGeom prst="rect">
            <a:avLst/>
          </a:prstGeom>
        </p:spPr>
      </p:pic>
      <p:pic>
        <p:nvPicPr>
          <p:cNvPr id="10" name="Рисунок 9" descr="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4643446"/>
            <a:ext cx="7715304" cy="110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6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7" y="1844824"/>
            <a:ext cx="9125712" cy="4992624"/>
          </a:xfrm>
          <a:prstGeom prst="rect">
            <a:avLst/>
          </a:prstGeom>
        </p:spPr>
      </p:pic>
      <p:pic>
        <p:nvPicPr>
          <p:cNvPr id="19" name="Рисунок 18" descr="RSK layout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40107" cy="66751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357949" y="5143512"/>
            <a:ext cx="967979" cy="493169"/>
            <a:chOff x="6357949" y="5143512"/>
            <a:chExt cx="967979" cy="49316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357950" y="5143512"/>
              <a:ext cx="967978" cy="3034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rtlCol="0" anchor="ctr"/>
            <a:lstStyle/>
            <a:p>
              <a:pPr>
                <a:lnSpc>
                  <a:spcPct val="80000"/>
                </a:lnSpc>
              </a:pPr>
              <a:r>
                <a:rPr lang="ru-RU" sz="1600" b="1" dirty="0" smtClean="0"/>
                <a:t>ТОК №23*</a:t>
              </a:r>
              <a:endParaRPr lang="ru-RU" sz="1600" b="1" dirty="0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10800000">
              <a:off x="6357949" y="5447000"/>
              <a:ext cx="151746" cy="18968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341365" y="5148698"/>
            <a:ext cx="945015" cy="493169"/>
            <a:chOff x="4341365" y="5148698"/>
            <a:chExt cx="945015" cy="49316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341366" y="5148698"/>
              <a:ext cx="945014" cy="3034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rtlCol="0" anchor="ctr"/>
            <a:lstStyle/>
            <a:p>
              <a:pPr>
                <a:lnSpc>
                  <a:spcPct val="80000"/>
                </a:lnSpc>
              </a:pPr>
              <a:r>
                <a:rPr lang="ru-RU" sz="1600" b="1" dirty="0" smtClean="0"/>
                <a:t>ТОК №22</a:t>
              </a:r>
              <a:endParaRPr lang="ru-RU" sz="1600" b="1" dirty="0"/>
            </a:p>
          </p:txBody>
        </p:sp>
        <p:sp>
          <p:nvSpPr>
            <p:cNvPr id="10" name="Прямоугольный треугольник 9"/>
            <p:cNvSpPr/>
            <p:nvPr/>
          </p:nvSpPr>
          <p:spPr>
            <a:xfrm rot="10800000">
              <a:off x="4341365" y="5452186"/>
              <a:ext cx="151746" cy="18968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766036" y="5148698"/>
            <a:ext cx="948585" cy="493169"/>
            <a:chOff x="1766036" y="5148698"/>
            <a:chExt cx="948585" cy="49316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766037" y="5148698"/>
              <a:ext cx="948584" cy="3034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rtlCol="0" anchor="ctr"/>
            <a:lstStyle/>
            <a:p>
              <a:pPr>
                <a:lnSpc>
                  <a:spcPct val="80000"/>
                </a:lnSpc>
              </a:pPr>
              <a:r>
                <a:rPr lang="ru-RU" sz="1600" b="1" dirty="0" smtClean="0"/>
                <a:t>ТОК №21</a:t>
              </a:r>
              <a:endParaRPr lang="ru-RU" sz="1600" b="1" dirty="0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rot="10800000">
              <a:off x="1766036" y="5452186"/>
              <a:ext cx="151746" cy="18968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42909" y="4929198"/>
            <a:ext cx="1000137" cy="493168"/>
            <a:chOff x="642909" y="4929198"/>
            <a:chExt cx="1000137" cy="49316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42910" y="4929198"/>
              <a:ext cx="1000136" cy="3034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rtlCol="0" anchor="ctr"/>
            <a:lstStyle/>
            <a:p>
              <a:pPr>
                <a:lnSpc>
                  <a:spcPct val="80000"/>
                </a:lnSpc>
              </a:pPr>
              <a:r>
                <a:rPr lang="ru-RU" sz="1600" b="1" dirty="0" smtClean="0"/>
                <a:t>ТОК №33</a:t>
              </a:r>
              <a:endParaRPr lang="ru-RU" sz="1600" b="1" dirty="0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 rot="10800000">
              <a:off x="642909" y="5232686"/>
              <a:ext cx="151746" cy="18968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12160" y="5515500"/>
            <a:ext cx="2479404" cy="272686"/>
            <a:chOff x="6012160" y="5500702"/>
            <a:chExt cx="2479404" cy="28758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012160" y="5502532"/>
              <a:ext cx="2479404" cy="2857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rtlCol="0" anchor="ctr"/>
            <a:lstStyle/>
            <a:p>
              <a:pPr>
                <a:lnSpc>
                  <a:spcPct val="80000"/>
                </a:lnSpc>
              </a:pPr>
              <a:endParaRPr lang="ru-RU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16" y="5500702"/>
              <a:ext cx="1531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chemeClr val="bg1"/>
                  </a:solidFill>
                </a:rPr>
                <a:t>*Помещение продано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Рисунок 20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367143" cy="862979"/>
          </a:xfrm>
          <a:prstGeom prst="rect">
            <a:avLst/>
          </a:prstGeom>
        </p:spPr>
      </p:pic>
      <p:pic>
        <p:nvPicPr>
          <p:cNvPr id="17" name="Рисунок 16" descr="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09" y="1412776"/>
            <a:ext cx="7363983" cy="4114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3548" y="3984796"/>
            <a:ext cx="3859125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77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Площадь ТОК №21-23 – 10 000 кв. м.</a:t>
            </a:r>
          </a:p>
          <a:p>
            <a:r>
              <a:rPr lang="ru-RU" b="1" dirty="0" smtClean="0"/>
              <a:t>Площадь ТОК №33 – 7 500 кв. 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299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174</cp:revision>
  <dcterms:created xsi:type="dcterms:W3CDTF">2013-10-09T16:11:58Z</dcterms:created>
  <dcterms:modified xsi:type="dcterms:W3CDTF">2016-11-05T17:02:25Z</dcterms:modified>
</cp:coreProperties>
</file>